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9" r:id="rId5"/>
    <p:sldId id="264" r:id="rId6"/>
    <p:sldId id="260" r:id="rId7"/>
    <p:sldId id="267" r:id="rId8"/>
    <p:sldId id="266" r:id="rId9"/>
    <p:sldId id="269" r:id="rId10"/>
    <p:sldId id="265" r:id="rId11"/>
    <p:sldId id="270"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86" d="100"/>
          <a:sy n="86" d="100"/>
        </p:scale>
        <p:origin x="55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19EC-A96D-4FAD-BAB1-54C74CD3D2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08CC316-B183-4A50-BDD4-7F832CF895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5E154AA7-1A00-4475-A75D-8E406A1EC905}"/>
              </a:ext>
            </a:extLst>
          </p:cNvPr>
          <p:cNvSpPr>
            <a:spLocks noGrp="1"/>
          </p:cNvSpPr>
          <p:nvPr>
            <p:ph type="dt" sz="half" idx="10"/>
          </p:nvPr>
        </p:nvSpPr>
        <p:spPr/>
        <p:txBody>
          <a:bodyPr/>
          <a:lstStyle/>
          <a:p>
            <a:fld id="{5C80707A-F3A2-4A08-AA58-A36CED750965}" type="datetimeFigureOut">
              <a:rPr lang="en-SG" smtClean="0"/>
              <a:t>18/1/2020</a:t>
            </a:fld>
            <a:endParaRPr lang="en-SG"/>
          </a:p>
        </p:txBody>
      </p:sp>
      <p:sp>
        <p:nvSpPr>
          <p:cNvPr id="5" name="Footer Placeholder 4">
            <a:extLst>
              <a:ext uri="{FF2B5EF4-FFF2-40B4-BE49-F238E27FC236}">
                <a16:creationId xmlns:a16="http://schemas.microsoft.com/office/drawing/2014/main" id="{2F30EB6F-6BC2-45C3-ABBD-C9D8FCB3AE7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23805EB-0F42-4E50-A25C-626CE39BFEC2}"/>
              </a:ext>
            </a:extLst>
          </p:cNvPr>
          <p:cNvSpPr>
            <a:spLocks noGrp="1"/>
          </p:cNvSpPr>
          <p:nvPr>
            <p:ph type="sldNum" sz="quarter" idx="12"/>
          </p:nvPr>
        </p:nvSpPr>
        <p:spPr/>
        <p:txBody>
          <a:bodyPr/>
          <a:lstStyle/>
          <a:p>
            <a:fld id="{9E3B55CC-2BDD-402D-AF91-CCB84DA5F4AC}" type="slidenum">
              <a:rPr lang="en-SG" smtClean="0"/>
              <a:t>‹#›</a:t>
            </a:fld>
            <a:endParaRPr lang="en-SG"/>
          </a:p>
        </p:txBody>
      </p:sp>
    </p:spTree>
    <p:extLst>
      <p:ext uri="{BB962C8B-B14F-4D97-AF65-F5344CB8AC3E}">
        <p14:creationId xmlns:p14="http://schemas.microsoft.com/office/powerpoint/2010/main" val="1177867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2CBF4-A923-4ACA-830D-7059377990A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C03F1A9-6715-4423-9E40-BDC3D555C1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70F2C16-A3D1-4554-A044-73FD3AA3797A}"/>
              </a:ext>
            </a:extLst>
          </p:cNvPr>
          <p:cNvSpPr>
            <a:spLocks noGrp="1"/>
          </p:cNvSpPr>
          <p:nvPr>
            <p:ph type="dt" sz="half" idx="10"/>
          </p:nvPr>
        </p:nvSpPr>
        <p:spPr/>
        <p:txBody>
          <a:bodyPr/>
          <a:lstStyle/>
          <a:p>
            <a:fld id="{5C80707A-F3A2-4A08-AA58-A36CED750965}" type="datetimeFigureOut">
              <a:rPr lang="en-SG" smtClean="0"/>
              <a:t>18/1/2020</a:t>
            </a:fld>
            <a:endParaRPr lang="en-SG"/>
          </a:p>
        </p:txBody>
      </p:sp>
      <p:sp>
        <p:nvSpPr>
          <p:cNvPr id="5" name="Footer Placeholder 4">
            <a:extLst>
              <a:ext uri="{FF2B5EF4-FFF2-40B4-BE49-F238E27FC236}">
                <a16:creationId xmlns:a16="http://schemas.microsoft.com/office/drawing/2014/main" id="{ECBB79D9-ED9D-4BA0-999E-305DA37015D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28762F6-CC13-406B-9A7D-EF049E55B1EC}"/>
              </a:ext>
            </a:extLst>
          </p:cNvPr>
          <p:cNvSpPr>
            <a:spLocks noGrp="1"/>
          </p:cNvSpPr>
          <p:nvPr>
            <p:ph type="sldNum" sz="quarter" idx="12"/>
          </p:nvPr>
        </p:nvSpPr>
        <p:spPr/>
        <p:txBody>
          <a:bodyPr/>
          <a:lstStyle/>
          <a:p>
            <a:fld id="{9E3B55CC-2BDD-402D-AF91-CCB84DA5F4AC}" type="slidenum">
              <a:rPr lang="en-SG" smtClean="0"/>
              <a:t>‹#›</a:t>
            </a:fld>
            <a:endParaRPr lang="en-SG"/>
          </a:p>
        </p:txBody>
      </p:sp>
    </p:spTree>
    <p:extLst>
      <p:ext uri="{BB962C8B-B14F-4D97-AF65-F5344CB8AC3E}">
        <p14:creationId xmlns:p14="http://schemas.microsoft.com/office/powerpoint/2010/main" val="675942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41B68D-35F7-4A60-B790-08365930D6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EA0CD97-0A7D-4FB5-B309-CF13080C75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8F08FFB-F451-46BE-BE58-0C4BA8F6C260}"/>
              </a:ext>
            </a:extLst>
          </p:cNvPr>
          <p:cNvSpPr>
            <a:spLocks noGrp="1"/>
          </p:cNvSpPr>
          <p:nvPr>
            <p:ph type="dt" sz="half" idx="10"/>
          </p:nvPr>
        </p:nvSpPr>
        <p:spPr/>
        <p:txBody>
          <a:bodyPr/>
          <a:lstStyle/>
          <a:p>
            <a:fld id="{5C80707A-F3A2-4A08-AA58-A36CED750965}" type="datetimeFigureOut">
              <a:rPr lang="en-SG" smtClean="0"/>
              <a:t>18/1/2020</a:t>
            </a:fld>
            <a:endParaRPr lang="en-SG"/>
          </a:p>
        </p:txBody>
      </p:sp>
      <p:sp>
        <p:nvSpPr>
          <p:cNvPr id="5" name="Footer Placeholder 4">
            <a:extLst>
              <a:ext uri="{FF2B5EF4-FFF2-40B4-BE49-F238E27FC236}">
                <a16:creationId xmlns:a16="http://schemas.microsoft.com/office/drawing/2014/main" id="{7DF545E3-1D14-421D-AEC7-F0CD47703A9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A39D852-2425-4DC0-A1B7-FD32BA006DAB}"/>
              </a:ext>
            </a:extLst>
          </p:cNvPr>
          <p:cNvSpPr>
            <a:spLocks noGrp="1"/>
          </p:cNvSpPr>
          <p:nvPr>
            <p:ph type="sldNum" sz="quarter" idx="12"/>
          </p:nvPr>
        </p:nvSpPr>
        <p:spPr/>
        <p:txBody>
          <a:bodyPr/>
          <a:lstStyle/>
          <a:p>
            <a:fld id="{9E3B55CC-2BDD-402D-AF91-CCB84DA5F4AC}" type="slidenum">
              <a:rPr lang="en-SG" smtClean="0"/>
              <a:t>‹#›</a:t>
            </a:fld>
            <a:endParaRPr lang="en-SG"/>
          </a:p>
        </p:txBody>
      </p:sp>
    </p:spTree>
    <p:extLst>
      <p:ext uri="{BB962C8B-B14F-4D97-AF65-F5344CB8AC3E}">
        <p14:creationId xmlns:p14="http://schemas.microsoft.com/office/powerpoint/2010/main" val="219689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FF0BE-15F7-423C-9600-929899B92FB5}"/>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A136FA8-BDAB-49B8-873C-37E044C714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6F3BD7F-F541-43A6-BB05-91F9C26AEC5F}"/>
              </a:ext>
            </a:extLst>
          </p:cNvPr>
          <p:cNvSpPr>
            <a:spLocks noGrp="1"/>
          </p:cNvSpPr>
          <p:nvPr>
            <p:ph type="dt" sz="half" idx="10"/>
          </p:nvPr>
        </p:nvSpPr>
        <p:spPr/>
        <p:txBody>
          <a:bodyPr/>
          <a:lstStyle/>
          <a:p>
            <a:fld id="{5C80707A-F3A2-4A08-AA58-A36CED750965}" type="datetimeFigureOut">
              <a:rPr lang="en-SG" smtClean="0"/>
              <a:t>18/1/2020</a:t>
            </a:fld>
            <a:endParaRPr lang="en-SG"/>
          </a:p>
        </p:txBody>
      </p:sp>
      <p:sp>
        <p:nvSpPr>
          <p:cNvPr id="5" name="Footer Placeholder 4">
            <a:extLst>
              <a:ext uri="{FF2B5EF4-FFF2-40B4-BE49-F238E27FC236}">
                <a16:creationId xmlns:a16="http://schemas.microsoft.com/office/drawing/2014/main" id="{22EDADA4-607D-4063-94E8-6176E938F09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32634DD-73C7-430C-B436-0E5FCB47D6ED}"/>
              </a:ext>
            </a:extLst>
          </p:cNvPr>
          <p:cNvSpPr>
            <a:spLocks noGrp="1"/>
          </p:cNvSpPr>
          <p:nvPr>
            <p:ph type="sldNum" sz="quarter" idx="12"/>
          </p:nvPr>
        </p:nvSpPr>
        <p:spPr/>
        <p:txBody>
          <a:bodyPr/>
          <a:lstStyle/>
          <a:p>
            <a:fld id="{9E3B55CC-2BDD-402D-AF91-CCB84DA5F4AC}" type="slidenum">
              <a:rPr lang="en-SG" smtClean="0"/>
              <a:t>‹#›</a:t>
            </a:fld>
            <a:endParaRPr lang="en-SG"/>
          </a:p>
        </p:txBody>
      </p:sp>
    </p:spTree>
    <p:extLst>
      <p:ext uri="{BB962C8B-B14F-4D97-AF65-F5344CB8AC3E}">
        <p14:creationId xmlns:p14="http://schemas.microsoft.com/office/powerpoint/2010/main" val="2792292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DC70-4E38-47BD-8C72-279FFE6CDB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BAB15A44-48AB-4DAD-ADE0-9D35B3DE50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C9C980-FFD5-4C60-B4F8-45BF2A187B1B}"/>
              </a:ext>
            </a:extLst>
          </p:cNvPr>
          <p:cNvSpPr>
            <a:spLocks noGrp="1"/>
          </p:cNvSpPr>
          <p:nvPr>
            <p:ph type="dt" sz="half" idx="10"/>
          </p:nvPr>
        </p:nvSpPr>
        <p:spPr/>
        <p:txBody>
          <a:bodyPr/>
          <a:lstStyle/>
          <a:p>
            <a:fld id="{5C80707A-F3A2-4A08-AA58-A36CED750965}" type="datetimeFigureOut">
              <a:rPr lang="en-SG" smtClean="0"/>
              <a:t>18/1/2020</a:t>
            </a:fld>
            <a:endParaRPr lang="en-SG"/>
          </a:p>
        </p:txBody>
      </p:sp>
      <p:sp>
        <p:nvSpPr>
          <p:cNvPr id="5" name="Footer Placeholder 4">
            <a:extLst>
              <a:ext uri="{FF2B5EF4-FFF2-40B4-BE49-F238E27FC236}">
                <a16:creationId xmlns:a16="http://schemas.microsoft.com/office/drawing/2014/main" id="{C4BC01D9-2F4B-4A42-BE71-D0E86F79470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300218B-421C-4287-929E-B2AF5061A3F0}"/>
              </a:ext>
            </a:extLst>
          </p:cNvPr>
          <p:cNvSpPr>
            <a:spLocks noGrp="1"/>
          </p:cNvSpPr>
          <p:nvPr>
            <p:ph type="sldNum" sz="quarter" idx="12"/>
          </p:nvPr>
        </p:nvSpPr>
        <p:spPr/>
        <p:txBody>
          <a:bodyPr/>
          <a:lstStyle/>
          <a:p>
            <a:fld id="{9E3B55CC-2BDD-402D-AF91-CCB84DA5F4AC}" type="slidenum">
              <a:rPr lang="en-SG" smtClean="0"/>
              <a:t>‹#›</a:t>
            </a:fld>
            <a:endParaRPr lang="en-SG"/>
          </a:p>
        </p:txBody>
      </p:sp>
    </p:spTree>
    <p:extLst>
      <p:ext uri="{BB962C8B-B14F-4D97-AF65-F5344CB8AC3E}">
        <p14:creationId xmlns:p14="http://schemas.microsoft.com/office/powerpoint/2010/main" val="245751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3F4E-0BD7-4E14-A320-6E432E93A23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6F6E7144-AE92-4C7A-AF58-EDCD6937B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A19474E-E7B8-4E22-AD2E-232EF86342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741CA9CE-72E6-4C04-88BF-F7EB765E2D82}"/>
              </a:ext>
            </a:extLst>
          </p:cNvPr>
          <p:cNvSpPr>
            <a:spLocks noGrp="1"/>
          </p:cNvSpPr>
          <p:nvPr>
            <p:ph type="dt" sz="half" idx="10"/>
          </p:nvPr>
        </p:nvSpPr>
        <p:spPr/>
        <p:txBody>
          <a:bodyPr/>
          <a:lstStyle/>
          <a:p>
            <a:fld id="{5C80707A-F3A2-4A08-AA58-A36CED750965}" type="datetimeFigureOut">
              <a:rPr lang="en-SG" smtClean="0"/>
              <a:t>18/1/2020</a:t>
            </a:fld>
            <a:endParaRPr lang="en-SG"/>
          </a:p>
        </p:txBody>
      </p:sp>
      <p:sp>
        <p:nvSpPr>
          <p:cNvPr id="6" name="Footer Placeholder 5">
            <a:extLst>
              <a:ext uri="{FF2B5EF4-FFF2-40B4-BE49-F238E27FC236}">
                <a16:creationId xmlns:a16="http://schemas.microsoft.com/office/drawing/2014/main" id="{1D784453-A7D1-4601-B3F8-5F2196AE36F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9DBBB1F-073F-4A7D-8F9D-5E23FE3873C0}"/>
              </a:ext>
            </a:extLst>
          </p:cNvPr>
          <p:cNvSpPr>
            <a:spLocks noGrp="1"/>
          </p:cNvSpPr>
          <p:nvPr>
            <p:ph type="sldNum" sz="quarter" idx="12"/>
          </p:nvPr>
        </p:nvSpPr>
        <p:spPr/>
        <p:txBody>
          <a:bodyPr/>
          <a:lstStyle/>
          <a:p>
            <a:fld id="{9E3B55CC-2BDD-402D-AF91-CCB84DA5F4AC}" type="slidenum">
              <a:rPr lang="en-SG" smtClean="0"/>
              <a:t>‹#›</a:t>
            </a:fld>
            <a:endParaRPr lang="en-SG"/>
          </a:p>
        </p:txBody>
      </p:sp>
    </p:spTree>
    <p:extLst>
      <p:ext uri="{BB962C8B-B14F-4D97-AF65-F5344CB8AC3E}">
        <p14:creationId xmlns:p14="http://schemas.microsoft.com/office/powerpoint/2010/main" val="521039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A052-3D77-4566-BAF1-1F9520BF6A3D}"/>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B8B5C38-A4A5-4E3D-8CD5-59C63D3B07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504AC9-8907-41C2-B34F-584186C9BA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F7EEE1BA-7227-4B47-9CA1-24CE28DA8E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F9D41E-2F00-4F1A-8CEF-D9151932BA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861067E9-8DF6-4CE0-B5EC-82BCD71284E4}"/>
              </a:ext>
            </a:extLst>
          </p:cNvPr>
          <p:cNvSpPr>
            <a:spLocks noGrp="1"/>
          </p:cNvSpPr>
          <p:nvPr>
            <p:ph type="dt" sz="half" idx="10"/>
          </p:nvPr>
        </p:nvSpPr>
        <p:spPr/>
        <p:txBody>
          <a:bodyPr/>
          <a:lstStyle/>
          <a:p>
            <a:fld id="{5C80707A-F3A2-4A08-AA58-A36CED750965}" type="datetimeFigureOut">
              <a:rPr lang="en-SG" smtClean="0"/>
              <a:t>18/1/2020</a:t>
            </a:fld>
            <a:endParaRPr lang="en-SG"/>
          </a:p>
        </p:txBody>
      </p:sp>
      <p:sp>
        <p:nvSpPr>
          <p:cNvPr id="8" name="Footer Placeholder 7">
            <a:extLst>
              <a:ext uri="{FF2B5EF4-FFF2-40B4-BE49-F238E27FC236}">
                <a16:creationId xmlns:a16="http://schemas.microsoft.com/office/drawing/2014/main" id="{FB1786DF-1769-4EE5-B304-6A145D803108}"/>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14F6E42F-ECF9-4630-AFD0-C3CAEE28A3F6}"/>
              </a:ext>
            </a:extLst>
          </p:cNvPr>
          <p:cNvSpPr>
            <a:spLocks noGrp="1"/>
          </p:cNvSpPr>
          <p:nvPr>
            <p:ph type="sldNum" sz="quarter" idx="12"/>
          </p:nvPr>
        </p:nvSpPr>
        <p:spPr/>
        <p:txBody>
          <a:bodyPr/>
          <a:lstStyle/>
          <a:p>
            <a:fld id="{9E3B55CC-2BDD-402D-AF91-CCB84DA5F4AC}" type="slidenum">
              <a:rPr lang="en-SG" smtClean="0"/>
              <a:t>‹#›</a:t>
            </a:fld>
            <a:endParaRPr lang="en-SG"/>
          </a:p>
        </p:txBody>
      </p:sp>
    </p:spTree>
    <p:extLst>
      <p:ext uri="{BB962C8B-B14F-4D97-AF65-F5344CB8AC3E}">
        <p14:creationId xmlns:p14="http://schemas.microsoft.com/office/powerpoint/2010/main" val="2672657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E74DA-84EB-4B4A-8CAE-CCD8BC0505A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3A47A83F-82C3-4319-B75F-B796F51EC0F2}"/>
              </a:ext>
            </a:extLst>
          </p:cNvPr>
          <p:cNvSpPr>
            <a:spLocks noGrp="1"/>
          </p:cNvSpPr>
          <p:nvPr>
            <p:ph type="dt" sz="half" idx="10"/>
          </p:nvPr>
        </p:nvSpPr>
        <p:spPr/>
        <p:txBody>
          <a:bodyPr/>
          <a:lstStyle/>
          <a:p>
            <a:fld id="{5C80707A-F3A2-4A08-AA58-A36CED750965}" type="datetimeFigureOut">
              <a:rPr lang="en-SG" smtClean="0"/>
              <a:t>18/1/2020</a:t>
            </a:fld>
            <a:endParaRPr lang="en-SG"/>
          </a:p>
        </p:txBody>
      </p:sp>
      <p:sp>
        <p:nvSpPr>
          <p:cNvPr id="4" name="Footer Placeholder 3">
            <a:extLst>
              <a:ext uri="{FF2B5EF4-FFF2-40B4-BE49-F238E27FC236}">
                <a16:creationId xmlns:a16="http://schemas.microsoft.com/office/drawing/2014/main" id="{1D926B75-7E40-4B4F-98CC-14E782C8DAA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F9D8ED8F-66FF-490B-B328-B17D0B410322}"/>
              </a:ext>
            </a:extLst>
          </p:cNvPr>
          <p:cNvSpPr>
            <a:spLocks noGrp="1"/>
          </p:cNvSpPr>
          <p:nvPr>
            <p:ph type="sldNum" sz="quarter" idx="12"/>
          </p:nvPr>
        </p:nvSpPr>
        <p:spPr/>
        <p:txBody>
          <a:bodyPr/>
          <a:lstStyle/>
          <a:p>
            <a:fld id="{9E3B55CC-2BDD-402D-AF91-CCB84DA5F4AC}" type="slidenum">
              <a:rPr lang="en-SG" smtClean="0"/>
              <a:t>‹#›</a:t>
            </a:fld>
            <a:endParaRPr lang="en-SG"/>
          </a:p>
        </p:txBody>
      </p:sp>
    </p:spTree>
    <p:extLst>
      <p:ext uri="{BB962C8B-B14F-4D97-AF65-F5344CB8AC3E}">
        <p14:creationId xmlns:p14="http://schemas.microsoft.com/office/powerpoint/2010/main" val="1648327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DED17-06BD-4D16-8E2F-459C3ADED0D0}"/>
              </a:ext>
            </a:extLst>
          </p:cNvPr>
          <p:cNvSpPr>
            <a:spLocks noGrp="1"/>
          </p:cNvSpPr>
          <p:nvPr>
            <p:ph type="dt" sz="half" idx="10"/>
          </p:nvPr>
        </p:nvSpPr>
        <p:spPr/>
        <p:txBody>
          <a:bodyPr/>
          <a:lstStyle/>
          <a:p>
            <a:fld id="{5C80707A-F3A2-4A08-AA58-A36CED750965}" type="datetimeFigureOut">
              <a:rPr lang="en-SG" smtClean="0"/>
              <a:t>18/1/2020</a:t>
            </a:fld>
            <a:endParaRPr lang="en-SG"/>
          </a:p>
        </p:txBody>
      </p:sp>
      <p:sp>
        <p:nvSpPr>
          <p:cNvPr id="3" name="Footer Placeholder 2">
            <a:extLst>
              <a:ext uri="{FF2B5EF4-FFF2-40B4-BE49-F238E27FC236}">
                <a16:creationId xmlns:a16="http://schemas.microsoft.com/office/drawing/2014/main" id="{03E6E424-C1DE-4A75-B47A-B29D9A84B384}"/>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01CFD626-07CE-4743-B04A-BB7FB0ABEDA9}"/>
              </a:ext>
            </a:extLst>
          </p:cNvPr>
          <p:cNvSpPr>
            <a:spLocks noGrp="1"/>
          </p:cNvSpPr>
          <p:nvPr>
            <p:ph type="sldNum" sz="quarter" idx="12"/>
          </p:nvPr>
        </p:nvSpPr>
        <p:spPr/>
        <p:txBody>
          <a:bodyPr/>
          <a:lstStyle/>
          <a:p>
            <a:fld id="{9E3B55CC-2BDD-402D-AF91-CCB84DA5F4AC}" type="slidenum">
              <a:rPr lang="en-SG" smtClean="0"/>
              <a:t>‹#›</a:t>
            </a:fld>
            <a:endParaRPr lang="en-SG"/>
          </a:p>
        </p:txBody>
      </p:sp>
    </p:spTree>
    <p:extLst>
      <p:ext uri="{BB962C8B-B14F-4D97-AF65-F5344CB8AC3E}">
        <p14:creationId xmlns:p14="http://schemas.microsoft.com/office/powerpoint/2010/main" val="2202236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43B4-4A0E-415A-8BB5-D8EA1AE62F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0C5590D-3B49-4EB1-AB5D-F9CF4413E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9A38BDBB-2F96-4639-821E-DE44814BA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BAEC12-7130-42E3-91D3-BFA97ED361D4}"/>
              </a:ext>
            </a:extLst>
          </p:cNvPr>
          <p:cNvSpPr>
            <a:spLocks noGrp="1"/>
          </p:cNvSpPr>
          <p:nvPr>
            <p:ph type="dt" sz="half" idx="10"/>
          </p:nvPr>
        </p:nvSpPr>
        <p:spPr/>
        <p:txBody>
          <a:bodyPr/>
          <a:lstStyle/>
          <a:p>
            <a:fld id="{5C80707A-F3A2-4A08-AA58-A36CED750965}" type="datetimeFigureOut">
              <a:rPr lang="en-SG" smtClean="0"/>
              <a:t>18/1/2020</a:t>
            </a:fld>
            <a:endParaRPr lang="en-SG"/>
          </a:p>
        </p:txBody>
      </p:sp>
      <p:sp>
        <p:nvSpPr>
          <p:cNvPr id="6" name="Footer Placeholder 5">
            <a:extLst>
              <a:ext uri="{FF2B5EF4-FFF2-40B4-BE49-F238E27FC236}">
                <a16:creationId xmlns:a16="http://schemas.microsoft.com/office/drawing/2014/main" id="{88D6D3D8-19DF-4B13-9119-6EE0111F5F0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431D777-6624-4321-AFE5-A7B6C1A56235}"/>
              </a:ext>
            </a:extLst>
          </p:cNvPr>
          <p:cNvSpPr>
            <a:spLocks noGrp="1"/>
          </p:cNvSpPr>
          <p:nvPr>
            <p:ph type="sldNum" sz="quarter" idx="12"/>
          </p:nvPr>
        </p:nvSpPr>
        <p:spPr/>
        <p:txBody>
          <a:bodyPr/>
          <a:lstStyle/>
          <a:p>
            <a:fld id="{9E3B55CC-2BDD-402D-AF91-CCB84DA5F4AC}" type="slidenum">
              <a:rPr lang="en-SG" smtClean="0"/>
              <a:t>‹#›</a:t>
            </a:fld>
            <a:endParaRPr lang="en-SG"/>
          </a:p>
        </p:txBody>
      </p:sp>
    </p:spTree>
    <p:extLst>
      <p:ext uri="{BB962C8B-B14F-4D97-AF65-F5344CB8AC3E}">
        <p14:creationId xmlns:p14="http://schemas.microsoft.com/office/powerpoint/2010/main" val="62029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206B0-18AA-4894-AF7B-83CEF6220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B7EBF6EE-AC9F-4827-98F0-2210582111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F1B2A33-8066-4EE7-9D9C-9D91AA7274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F7AF75-2F9D-4FE5-B4CE-918D3A662980}"/>
              </a:ext>
            </a:extLst>
          </p:cNvPr>
          <p:cNvSpPr>
            <a:spLocks noGrp="1"/>
          </p:cNvSpPr>
          <p:nvPr>
            <p:ph type="dt" sz="half" idx="10"/>
          </p:nvPr>
        </p:nvSpPr>
        <p:spPr/>
        <p:txBody>
          <a:bodyPr/>
          <a:lstStyle/>
          <a:p>
            <a:fld id="{5C80707A-F3A2-4A08-AA58-A36CED750965}" type="datetimeFigureOut">
              <a:rPr lang="en-SG" smtClean="0"/>
              <a:t>18/1/2020</a:t>
            </a:fld>
            <a:endParaRPr lang="en-SG"/>
          </a:p>
        </p:txBody>
      </p:sp>
      <p:sp>
        <p:nvSpPr>
          <p:cNvPr id="6" name="Footer Placeholder 5">
            <a:extLst>
              <a:ext uri="{FF2B5EF4-FFF2-40B4-BE49-F238E27FC236}">
                <a16:creationId xmlns:a16="http://schemas.microsoft.com/office/drawing/2014/main" id="{842A47EB-A3F5-4704-AF73-DB441CAE3EA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9419BCA-331E-49CB-A28F-B53E49FB716A}"/>
              </a:ext>
            </a:extLst>
          </p:cNvPr>
          <p:cNvSpPr>
            <a:spLocks noGrp="1"/>
          </p:cNvSpPr>
          <p:nvPr>
            <p:ph type="sldNum" sz="quarter" idx="12"/>
          </p:nvPr>
        </p:nvSpPr>
        <p:spPr/>
        <p:txBody>
          <a:bodyPr/>
          <a:lstStyle/>
          <a:p>
            <a:fld id="{9E3B55CC-2BDD-402D-AF91-CCB84DA5F4AC}" type="slidenum">
              <a:rPr lang="en-SG" smtClean="0"/>
              <a:t>‹#›</a:t>
            </a:fld>
            <a:endParaRPr lang="en-SG"/>
          </a:p>
        </p:txBody>
      </p:sp>
    </p:spTree>
    <p:extLst>
      <p:ext uri="{BB962C8B-B14F-4D97-AF65-F5344CB8AC3E}">
        <p14:creationId xmlns:p14="http://schemas.microsoft.com/office/powerpoint/2010/main" val="3097485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81EB9-9F52-41C1-B1E5-7193F1EF88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288B214F-2C85-4B9C-9974-49639A739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5489639-1CAA-4155-940B-63CB662315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80707A-F3A2-4A08-AA58-A36CED750965}" type="datetimeFigureOut">
              <a:rPr lang="en-SG" smtClean="0"/>
              <a:t>18/1/2020</a:t>
            </a:fld>
            <a:endParaRPr lang="en-SG"/>
          </a:p>
        </p:txBody>
      </p:sp>
      <p:sp>
        <p:nvSpPr>
          <p:cNvPr id="5" name="Footer Placeholder 4">
            <a:extLst>
              <a:ext uri="{FF2B5EF4-FFF2-40B4-BE49-F238E27FC236}">
                <a16:creationId xmlns:a16="http://schemas.microsoft.com/office/drawing/2014/main" id="{E605C809-8D89-4B06-B92F-14BD83CCC7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F97D511A-67EE-4475-B367-66F254FFB2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B55CC-2BDD-402D-AF91-CCB84DA5F4AC}" type="slidenum">
              <a:rPr lang="en-SG" smtClean="0"/>
              <a:t>‹#›</a:t>
            </a:fld>
            <a:endParaRPr lang="en-SG"/>
          </a:p>
        </p:txBody>
      </p:sp>
    </p:spTree>
    <p:extLst>
      <p:ext uri="{BB962C8B-B14F-4D97-AF65-F5344CB8AC3E}">
        <p14:creationId xmlns:p14="http://schemas.microsoft.com/office/powerpoint/2010/main" val="3114927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Ames,_Iowa" TargetMode="External"/><Relationship Id="rId3" Type="http://schemas.openxmlformats.org/officeDocument/2006/relationships/hyperlink" Target="https://en.wikipedia.org/wiki/Iowa_State_University_College_of_Veterinary_Medicine" TargetMode="External"/><Relationship Id="rId7" Type="http://schemas.openxmlformats.org/officeDocument/2006/relationships/hyperlink" Target="https://en.wikipedia.org/wiki/CNNMoney" TargetMode="External"/><Relationship Id="rId2" Type="http://schemas.openxmlformats.org/officeDocument/2006/relationships/hyperlink" Target="https://en.wikipedia.org/wiki/Iowa_State_University" TargetMode="External"/><Relationship Id="rId1" Type="http://schemas.openxmlformats.org/officeDocument/2006/relationships/slideLayout" Target="../slideLayouts/slideLayout2.xml"/><Relationship Id="rId6" Type="http://schemas.openxmlformats.org/officeDocument/2006/relationships/hyperlink" Target="https://en.wikipedia.org/wiki/Iowa_Department_of_Transportation" TargetMode="External"/><Relationship Id="rId5" Type="http://schemas.openxmlformats.org/officeDocument/2006/relationships/hyperlink" Target="https://en.wikipedia.org/wiki/Animal_and_Plant_Health_Inspection_Service" TargetMode="External"/><Relationship Id="rId4" Type="http://schemas.openxmlformats.org/officeDocument/2006/relationships/hyperlink" Target="https://en.wikipedia.org/wiki/United_States_Department_of_Agriculture" TargetMode="Externa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6246-EA6D-4F87-B864-3D9AFE39F456}"/>
              </a:ext>
            </a:extLst>
          </p:cNvPr>
          <p:cNvSpPr>
            <a:spLocks noGrp="1"/>
          </p:cNvSpPr>
          <p:nvPr>
            <p:ph type="ctrTitle"/>
          </p:nvPr>
        </p:nvSpPr>
        <p:spPr/>
        <p:txBody>
          <a:bodyPr>
            <a:normAutofit/>
          </a:bodyPr>
          <a:lstStyle/>
          <a:p>
            <a:r>
              <a:rPr lang="en-SG" dirty="0"/>
              <a:t>Predicting Housing Price using Regression methods</a:t>
            </a:r>
          </a:p>
        </p:txBody>
      </p:sp>
      <p:sp>
        <p:nvSpPr>
          <p:cNvPr id="3" name="Subtitle 2">
            <a:extLst>
              <a:ext uri="{FF2B5EF4-FFF2-40B4-BE49-F238E27FC236}">
                <a16:creationId xmlns:a16="http://schemas.microsoft.com/office/drawing/2014/main" id="{E738E1D7-B76A-45E4-A6DB-A8590B001EE3}"/>
              </a:ext>
            </a:extLst>
          </p:cNvPr>
          <p:cNvSpPr>
            <a:spLocks noGrp="1"/>
          </p:cNvSpPr>
          <p:nvPr>
            <p:ph type="subTitle" idx="1"/>
          </p:nvPr>
        </p:nvSpPr>
        <p:spPr/>
        <p:txBody>
          <a:bodyPr/>
          <a:lstStyle/>
          <a:p>
            <a:r>
              <a:rPr lang="en-SG" dirty="0"/>
              <a:t>On Ames Iowa Housing Data</a:t>
            </a:r>
          </a:p>
        </p:txBody>
      </p:sp>
    </p:spTree>
    <p:extLst>
      <p:ext uri="{BB962C8B-B14F-4D97-AF65-F5344CB8AC3E}">
        <p14:creationId xmlns:p14="http://schemas.microsoft.com/office/powerpoint/2010/main" val="1728710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3893-CFFE-4E65-A874-80C431B19F7E}"/>
              </a:ext>
            </a:extLst>
          </p:cNvPr>
          <p:cNvSpPr>
            <a:spLocks noGrp="1"/>
          </p:cNvSpPr>
          <p:nvPr>
            <p:ph type="title"/>
          </p:nvPr>
        </p:nvSpPr>
        <p:spPr/>
        <p:txBody>
          <a:bodyPr/>
          <a:lstStyle/>
          <a:p>
            <a:r>
              <a:rPr lang="en-US" dirty="0"/>
              <a:t>Results</a:t>
            </a:r>
            <a:endParaRPr lang="en-SG" dirty="0"/>
          </a:p>
        </p:txBody>
      </p:sp>
      <p:sp>
        <p:nvSpPr>
          <p:cNvPr id="6" name="Content Placeholder 5">
            <a:extLst>
              <a:ext uri="{FF2B5EF4-FFF2-40B4-BE49-F238E27FC236}">
                <a16:creationId xmlns:a16="http://schemas.microsoft.com/office/drawing/2014/main" id="{5ED01EB6-3A75-4650-A6D5-7C1F55D690CC}"/>
              </a:ext>
            </a:extLst>
          </p:cNvPr>
          <p:cNvSpPr>
            <a:spLocks noGrp="1"/>
          </p:cNvSpPr>
          <p:nvPr>
            <p:ph idx="1"/>
          </p:nvPr>
        </p:nvSpPr>
        <p:spPr>
          <a:xfrm>
            <a:off x="660646" y="1594173"/>
            <a:ext cx="6104138" cy="3669653"/>
          </a:xfrm>
        </p:spPr>
        <p:txBody>
          <a:bodyPr>
            <a:normAutofit fontScale="77500" lnSpcReduction="20000"/>
          </a:bodyPr>
          <a:lstStyle/>
          <a:p>
            <a:r>
              <a:rPr lang="en-SG" dirty="0"/>
              <a:t>Baseline Feature (16 variables)</a:t>
            </a:r>
          </a:p>
          <a:p>
            <a:endParaRPr lang="en-US" dirty="0"/>
          </a:p>
          <a:p>
            <a:endParaRPr lang="en-US" dirty="0"/>
          </a:p>
          <a:p>
            <a:endParaRPr lang="en-US" dirty="0"/>
          </a:p>
          <a:p>
            <a:r>
              <a:rPr lang="en-US" dirty="0"/>
              <a:t>The second feature set (30 variables) </a:t>
            </a:r>
          </a:p>
          <a:p>
            <a:endParaRPr lang="en-US" dirty="0"/>
          </a:p>
          <a:p>
            <a:endParaRPr lang="en-US" dirty="0"/>
          </a:p>
          <a:p>
            <a:r>
              <a:rPr lang="en-US" dirty="0"/>
              <a:t>Although the results of the second set (30 features) is higher, but that's likely due to the increase of variables, as we don't observe obvious improvement with the residual plots (next slide)</a:t>
            </a:r>
          </a:p>
          <a:p>
            <a:endParaRPr lang="en-US" dirty="0"/>
          </a:p>
          <a:p>
            <a:endParaRPr lang="en-SG" dirty="0"/>
          </a:p>
          <a:p>
            <a:endParaRPr lang="en-SG" dirty="0"/>
          </a:p>
        </p:txBody>
      </p:sp>
      <p:pic>
        <p:nvPicPr>
          <p:cNvPr id="5" name="Picture 4">
            <a:extLst>
              <a:ext uri="{FF2B5EF4-FFF2-40B4-BE49-F238E27FC236}">
                <a16:creationId xmlns:a16="http://schemas.microsoft.com/office/drawing/2014/main" id="{0F4E1651-20FD-482A-9A5A-F1257941B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915" y="848556"/>
            <a:ext cx="5618085" cy="2809043"/>
          </a:xfrm>
          <a:prstGeom prst="rect">
            <a:avLst/>
          </a:prstGeom>
        </p:spPr>
      </p:pic>
      <p:sp>
        <p:nvSpPr>
          <p:cNvPr id="4" name="Rectangle 1">
            <a:extLst>
              <a:ext uri="{FF2B5EF4-FFF2-40B4-BE49-F238E27FC236}">
                <a16:creationId xmlns:a16="http://schemas.microsoft.com/office/drawing/2014/main" id="{49C442B2-4438-48F6-8E32-A384409A1420}"/>
              </a:ext>
            </a:extLst>
          </p:cNvPr>
          <p:cNvSpPr>
            <a:spLocks noChangeArrowheads="1"/>
          </p:cNvSpPr>
          <p:nvPr/>
        </p:nvSpPr>
        <p:spPr bwMode="auto">
          <a:xfrm>
            <a:off x="985423" y="2093303"/>
            <a:ext cx="555742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Linear Regression CV R2 scores: 0.8230414849935975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Lasso Regression CV R2 scores: 0.8230426757736862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rPr>
              <a:t>Ridge Regression CV R2 scores: 0.8232060665455576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urier New" panose="02070309020205020404" pitchFamily="49" charset="0"/>
              </a:rPr>
              <a:t>ElasticNet</a:t>
            </a:r>
            <a:r>
              <a:rPr kumimoji="0" lang="en-US" altLang="en-US" sz="1200" b="0" i="0" u="none" strike="noStrike" cap="none" normalizeH="0" baseline="0" dirty="0">
                <a:ln>
                  <a:noFill/>
                </a:ln>
                <a:solidFill>
                  <a:srgbClr val="000000"/>
                </a:solidFill>
                <a:effectLst/>
                <a:latin typeface="Courier New" panose="02070309020205020404" pitchFamily="49" charset="0"/>
              </a:rPr>
              <a:t> Regression CV R2 scores: 0.8066884287071131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8A035B66-3FC9-4247-A454-04C63C5F456C}"/>
              </a:ext>
            </a:extLst>
          </p:cNvPr>
          <p:cNvSpPr>
            <a:spLocks noChangeArrowheads="1"/>
          </p:cNvSpPr>
          <p:nvPr/>
        </p:nvSpPr>
        <p:spPr bwMode="auto">
          <a:xfrm>
            <a:off x="1008848" y="3495120"/>
            <a:ext cx="4983579"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Linear Regression CV R2 scores: 0.8798620755441716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Lasso Regression CV R2 scores: 0.8798620466267956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Ridge Regression CV R2 scores: 0.8797813251704966</a:t>
            </a:r>
            <a:r>
              <a:rPr kumimoji="0" lang="en-US" altLang="en-US" sz="105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56F3C43A-602E-4BE1-A5DA-49ACD620F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2675" y="4049118"/>
            <a:ext cx="5400563" cy="2700282"/>
          </a:xfrm>
          <a:prstGeom prst="rect">
            <a:avLst/>
          </a:prstGeom>
        </p:spPr>
      </p:pic>
    </p:spTree>
    <p:extLst>
      <p:ext uri="{BB962C8B-B14F-4D97-AF65-F5344CB8AC3E}">
        <p14:creationId xmlns:p14="http://schemas.microsoft.com/office/powerpoint/2010/main" val="206341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336FA591-9C78-4905-AA0F-96D0EF54E09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97845" y="344488"/>
            <a:ext cx="8343900" cy="2781300"/>
          </a:xfrm>
        </p:spPr>
      </p:pic>
      <p:pic>
        <p:nvPicPr>
          <p:cNvPr id="7" name="Picture 6">
            <a:extLst>
              <a:ext uri="{FF2B5EF4-FFF2-40B4-BE49-F238E27FC236}">
                <a16:creationId xmlns:a16="http://schemas.microsoft.com/office/drawing/2014/main" id="{08A17DCC-82DC-4169-9284-45222C818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475" y="3907901"/>
            <a:ext cx="8344270" cy="2781423"/>
          </a:xfrm>
          <a:prstGeom prst="rect">
            <a:avLst/>
          </a:prstGeom>
        </p:spPr>
      </p:pic>
      <p:sp>
        <p:nvSpPr>
          <p:cNvPr id="12" name="Rectangle 11">
            <a:extLst>
              <a:ext uri="{FF2B5EF4-FFF2-40B4-BE49-F238E27FC236}">
                <a16:creationId xmlns:a16="http://schemas.microsoft.com/office/drawing/2014/main" id="{7952680D-B1D0-4C93-936B-059D6DAD01CC}"/>
              </a:ext>
            </a:extLst>
          </p:cNvPr>
          <p:cNvSpPr/>
          <p:nvPr/>
        </p:nvSpPr>
        <p:spPr>
          <a:xfrm>
            <a:off x="946952" y="3208993"/>
            <a:ext cx="10744940" cy="523220"/>
          </a:xfrm>
          <a:prstGeom prst="rect">
            <a:avLst/>
          </a:prstGeom>
        </p:spPr>
        <p:txBody>
          <a:bodyPr wrap="square">
            <a:spAutoFit/>
          </a:bodyPr>
          <a:lstStyle/>
          <a:p>
            <a:pPr marL="285750" indent="-285750">
              <a:buFont typeface="Arial" panose="020B0604020202020204" pitchFamily="34" charset="0"/>
              <a:buChar char="•"/>
            </a:pPr>
            <a:r>
              <a:rPr lang="en-US" sz="1400" dirty="0"/>
              <a:t>The  None-linearity and homoscedasticity in the residual plot suggests that the target is not normally distributed (which is what we observed). </a:t>
            </a:r>
          </a:p>
          <a:p>
            <a:pPr marL="285750" indent="-285750">
              <a:buFont typeface="Arial" panose="020B0604020202020204" pitchFamily="34" charset="0"/>
              <a:buChar char="•"/>
            </a:pPr>
            <a:r>
              <a:rPr lang="en-US" sz="1400" dirty="0"/>
              <a:t>Properties at two sides of the scale (very small or very big properties) will be underestimated by the regression model.  </a:t>
            </a:r>
          </a:p>
        </p:txBody>
      </p:sp>
    </p:spTree>
    <p:extLst>
      <p:ext uri="{BB962C8B-B14F-4D97-AF65-F5344CB8AC3E}">
        <p14:creationId xmlns:p14="http://schemas.microsoft.com/office/powerpoint/2010/main" val="2583176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1B1A-ECF1-443A-B4D4-71FFB7411B4D}"/>
              </a:ext>
            </a:extLst>
          </p:cNvPr>
          <p:cNvSpPr>
            <a:spLocks noGrp="1"/>
          </p:cNvSpPr>
          <p:nvPr>
            <p:ph type="title"/>
          </p:nvPr>
        </p:nvSpPr>
        <p:spPr/>
        <p:txBody>
          <a:bodyPr/>
          <a:lstStyle/>
          <a:p>
            <a:r>
              <a:rPr lang="en-SG" dirty="0"/>
              <a:t>Recommendation</a:t>
            </a:r>
          </a:p>
        </p:txBody>
      </p:sp>
      <p:sp>
        <p:nvSpPr>
          <p:cNvPr id="3" name="Content Placeholder 2">
            <a:extLst>
              <a:ext uri="{FF2B5EF4-FFF2-40B4-BE49-F238E27FC236}">
                <a16:creationId xmlns:a16="http://schemas.microsoft.com/office/drawing/2014/main" id="{7849D524-3211-46B1-A971-CE354D377178}"/>
              </a:ext>
            </a:extLst>
          </p:cNvPr>
          <p:cNvSpPr>
            <a:spLocks noGrp="1"/>
          </p:cNvSpPr>
          <p:nvPr>
            <p:ph idx="1"/>
          </p:nvPr>
        </p:nvSpPr>
        <p:spPr/>
        <p:txBody>
          <a:bodyPr>
            <a:normAutofit/>
          </a:bodyPr>
          <a:lstStyle/>
          <a:p>
            <a:r>
              <a:rPr lang="en-US" dirty="0"/>
              <a:t>The model revealed that the key variables that contributes to </a:t>
            </a:r>
            <a:r>
              <a:rPr lang="en-US" b="1" i="1" dirty="0">
                <a:solidFill>
                  <a:schemeClr val="accent1"/>
                </a:solidFill>
              </a:rPr>
              <a:t>higher</a:t>
            </a:r>
            <a:r>
              <a:rPr lang="en-US" dirty="0"/>
              <a:t> sale price are:  </a:t>
            </a:r>
          </a:p>
          <a:p>
            <a:pPr lvl="1"/>
            <a:r>
              <a:rPr lang="en-US" dirty="0"/>
              <a:t>Above ground living space</a:t>
            </a:r>
          </a:p>
          <a:p>
            <a:pPr lvl="1"/>
            <a:r>
              <a:rPr lang="en-US" dirty="0"/>
              <a:t>House condition</a:t>
            </a:r>
          </a:p>
          <a:p>
            <a:pPr lvl="1"/>
            <a:r>
              <a:rPr lang="en-US" dirty="0"/>
              <a:t>Kitchen quality </a:t>
            </a:r>
          </a:p>
          <a:p>
            <a:r>
              <a:rPr lang="en-US" dirty="0"/>
              <a:t>Variable that would affect sale price </a:t>
            </a:r>
            <a:r>
              <a:rPr lang="en-US" i="1" dirty="0">
                <a:solidFill>
                  <a:srgbClr val="FF0000"/>
                </a:solidFill>
              </a:rPr>
              <a:t>negatively </a:t>
            </a:r>
            <a:r>
              <a:rPr lang="en-US" dirty="0"/>
              <a:t>is</a:t>
            </a:r>
            <a:r>
              <a:rPr lang="en-US" i="1" dirty="0">
                <a:solidFill>
                  <a:srgbClr val="FF0000"/>
                </a:solidFill>
              </a:rPr>
              <a:t> </a:t>
            </a:r>
            <a:r>
              <a:rPr lang="en-US" dirty="0"/>
              <a:t>the age of the property</a:t>
            </a:r>
          </a:p>
          <a:p>
            <a:r>
              <a:rPr lang="en-US" dirty="0"/>
              <a:t>Recommendation to home seller: </a:t>
            </a:r>
          </a:p>
          <a:p>
            <a:pPr lvl="1"/>
            <a:r>
              <a:rPr lang="en-US" dirty="0"/>
              <a:t>Upkeep your house condition and kitchen quality!</a:t>
            </a:r>
            <a:endParaRPr lang="en-SG" dirty="0"/>
          </a:p>
        </p:txBody>
      </p:sp>
    </p:spTree>
    <p:extLst>
      <p:ext uri="{BB962C8B-B14F-4D97-AF65-F5344CB8AC3E}">
        <p14:creationId xmlns:p14="http://schemas.microsoft.com/office/powerpoint/2010/main" val="258880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D2CC-AC7A-40D0-A8FE-260B448C7982}"/>
              </a:ext>
            </a:extLst>
          </p:cNvPr>
          <p:cNvSpPr>
            <a:spLocks noGrp="1"/>
          </p:cNvSpPr>
          <p:nvPr>
            <p:ph type="title"/>
          </p:nvPr>
        </p:nvSpPr>
        <p:spPr/>
        <p:txBody>
          <a:bodyPr/>
          <a:lstStyle/>
          <a:p>
            <a:r>
              <a:rPr lang="en-SG" dirty="0"/>
              <a:t>Problem Statement</a:t>
            </a:r>
          </a:p>
        </p:txBody>
      </p:sp>
      <p:sp>
        <p:nvSpPr>
          <p:cNvPr id="3" name="Content Placeholder 2">
            <a:extLst>
              <a:ext uri="{FF2B5EF4-FFF2-40B4-BE49-F238E27FC236}">
                <a16:creationId xmlns:a16="http://schemas.microsoft.com/office/drawing/2014/main" id="{26A1CF35-1DA2-4798-AD11-8C43663A8441}"/>
              </a:ext>
            </a:extLst>
          </p:cNvPr>
          <p:cNvSpPr>
            <a:spLocks noGrp="1"/>
          </p:cNvSpPr>
          <p:nvPr>
            <p:ph idx="1"/>
          </p:nvPr>
        </p:nvSpPr>
        <p:spPr/>
        <p:txBody>
          <a:bodyPr/>
          <a:lstStyle/>
          <a:p>
            <a:pPr marL="0" indent="0">
              <a:buNone/>
            </a:pPr>
            <a:r>
              <a:rPr lang="en-US" dirty="0"/>
              <a:t>To create a model to predict the housing price for a house seller based on Ames Housing Dataset.</a:t>
            </a:r>
            <a:endParaRPr lang="en-SG" dirty="0"/>
          </a:p>
        </p:txBody>
      </p:sp>
    </p:spTree>
    <p:extLst>
      <p:ext uri="{BB962C8B-B14F-4D97-AF65-F5344CB8AC3E}">
        <p14:creationId xmlns:p14="http://schemas.microsoft.com/office/powerpoint/2010/main" val="3769834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A887-3C89-4CA9-87CF-B6F9A6576B98}"/>
              </a:ext>
            </a:extLst>
          </p:cNvPr>
          <p:cNvSpPr>
            <a:spLocks noGrp="1"/>
          </p:cNvSpPr>
          <p:nvPr>
            <p:ph type="title"/>
          </p:nvPr>
        </p:nvSpPr>
        <p:spPr/>
        <p:txBody>
          <a:bodyPr/>
          <a:lstStyle/>
          <a:p>
            <a:r>
              <a:rPr lang="en-SG" dirty="0"/>
              <a:t>Ames IOWA</a:t>
            </a:r>
          </a:p>
        </p:txBody>
      </p:sp>
      <p:sp>
        <p:nvSpPr>
          <p:cNvPr id="3" name="Content Placeholder 2">
            <a:extLst>
              <a:ext uri="{FF2B5EF4-FFF2-40B4-BE49-F238E27FC236}">
                <a16:creationId xmlns:a16="http://schemas.microsoft.com/office/drawing/2014/main" id="{710ACC02-2D83-4CA4-B036-7F752A73CBE8}"/>
              </a:ext>
            </a:extLst>
          </p:cNvPr>
          <p:cNvSpPr>
            <a:spLocks noGrp="1"/>
          </p:cNvSpPr>
          <p:nvPr>
            <p:ph idx="1"/>
          </p:nvPr>
        </p:nvSpPr>
        <p:spPr>
          <a:xfrm>
            <a:off x="838200" y="1447800"/>
            <a:ext cx="10515600" cy="4729163"/>
          </a:xfrm>
        </p:spPr>
        <p:txBody>
          <a:bodyPr>
            <a:normAutofit fontScale="92500" lnSpcReduction="10000"/>
          </a:bodyPr>
          <a:lstStyle/>
          <a:p>
            <a:r>
              <a:rPr lang="en-US" b="1" dirty="0"/>
              <a:t>Ames</a:t>
            </a:r>
            <a:r>
              <a:rPr lang="en-US" dirty="0"/>
              <a:t> is a city in Iowa United States, approximately 30 miles (48 km) north of Des Moines in central Iowa. </a:t>
            </a:r>
          </a:p>
          <a:p>
            <a:pPr lvl="1"/>
            <a:r>
              <a:rPr lang="en-US" dirty="0"/>
              <a:t>Home of </a:t>
            </a:r>
            <a:r>
              <a:rPr lang="en-US" dirty="0">
                <a:hlinkClick r:id="rId2" tooltip="Iowa State University"/>
              </a:rPr>
              <a:t>Iowa State University</a:t>
            </a:r>
            <a:r>
              <a:rPr lang="en-US" dirty="0"/>
              <a:t> (ISU), with leading Agriculture, Design, Engineering, and </a:t>
            </a:r>
            <a:r>
              <a:rPr lang="en-US" dirty="0">
                <a:hlinkClick r:id="rId3" tooltip="Iowa State University College of Veterinary Medicine"/>
              </a:rPr>
              <a:t>Veterinary Medicine</a:t>
            </a:r>
            <a:r>
              <a:rPr lang="en-US" dirty="0"/>
              <a:t> colleges. </a:t>
            </a:r>
          </a:p>
          <a:p>
            <a:pPr lvl="1"/>
            <a:r>
              <a:rPr lang="en-US" dirty="0"/>
              <a:t>hosts </a:t>
            </a:r>
            <a:r>
              <a:rPr lang="en-US" dirty="0">
                <a:hlinkClick r:id="rId4" tooltip="United States Department of Agriculture"/>
              </a:rPr>
              <a:t>United States Department of Agriculture</a:t>
            </a:r>
            <a:r>
              <a:rPr lang="en-US" dirty="0"/>
              <a:t> (USDA) sites: the largest federal animal disease center in the United States</a:t>
            </a:r>
          </a:p>
          <a:p>
            <a:pPr lvl="2"/>
            <a:r>
              <a:rPr lang="en-US" dirty="0"/>
              <a:t>USDA's Agricultural Research Service's National Animal Disease Center (NADC)</a:t>
            </a:r>
            <a:endParaRPr lang="en-US" baseline="30000" dirty="0"/>
          </a:p>
          <a:p>
            <a:pPr lvl="2"/>
            <a:r>
              <a:rPr lang="en-US" dirty="0"/>
              <a:t>one of two national USDA sites for the </a:t>
            </a:r>
            <a:r>
              <a:rPr lang="en-US" dirty="0">
                <a:hlinkClick r:id="rId5" tooltip="Animal and Plant Health Inspection Service"/>
              </a:rPr>
              <a:t>Animal and Plant Health Inspection Service</a:t>
            </a:r>
            <a:r>
              <a:rPr lang="en-US" dirty="0"/>
              <a:t> (APHIS),</a:t>
            </a:r>
          </a:p>
          <a:p>
            <a:pPr lvl="1"/>
            <a:r>
              <a:rPr lang="en-US" dirty="0"/>
              <a:t>Ames is the headquarters for the </a:t>
            </a:r>
            <a:r>
              <a:rPr lang="en-US" dirty="0">
                <a:hlinkClick r:id="rId6" tooltip="Iowa Department of Transportation"/>
              </a:rPr>
              <a:t>Iowa Department of Transportation</a:t>
            </a:r>
            <a:r>
              <a:rPr lang="en-US" dirty="0"/>
              <a:t>.</a:t>
            </a:r>
          </a:p>
          <a:p>
            <a:r>
              <a:rPr lang="en-US" dirty="0"/>
              <a:t>In 2017, Ames had a population of 66,498.Iowa State University is home to 36,321 students (Fall 2017),which make up approximately one half of the city's population.</a:t>
            </a:r>
          </a:p>
          <a:p>
            <a:r>
              <a:rPr lang="en-US" dirty="0"/>
              <a:t>In 2010, Ames was ranked ninth on </a:t>
            </a:r>
            <a:r>
              <a:rPr lang="en-US" dirty="0">
                <a:hlinkClick r:id="rId7" tooltip="CNNMoney"/>
              </a:rPr>
              <a:t>CNNMoney</a:t>
            </a:r>
            <a:r>
              <a:rPr lang="en-US" dirty="0"/>
              <a:t>'s "Best Places to Live" list.</a:t>
            </a:r>
          </a:p>
        </p:txBody>
      </p:sp>
      <p:sp>
        <p:nvSpPr>
          <p:cNvPr id="4" name="Rectangle 3">
            <a:extLst>
              <a:ext uri="{FF2B5EF4-FFF2-40B4-BE49-F238E27FC236}">
                <a16:creationId xmlns:a16="http://schemas.microsoft.com/office/drawing/2014/main" id="{232461BC-8F4C-4C9A-B0E7-BEB0D2A13F96}"/>
              </a:ext>
            </a:extLst>
          </p:cNvPr>
          <p:cNvSpPr/>
          <p:nvPr/>
        </p:nvSpPr>
        <p:spPr>
          <a:xfrm>
            <a:off x="9476555" y="6308209"/>
            <a:ext cx="1877245" cy="369332"/>
          </a:xfrm>
          <a:prstGeom prst="rect">
            <a:avLst/>
          </a:prstGeom>
        </p:spPr>
        <p:txBody>
          <a:bodyPr wrap="none">
            <a:spAutoFit/>
          </a:bodyPr>
          <a:lstStyle/>
          <a:p>
            <a:r>
              <a:rPr lang="en-US" dirty="0"/>
              <a:t>Source: </a:t>
            </a:r>
            <a:r>
              <a:rPr lang="en-US" dirty="0">
                <a:hlinkClick r:id="rId8"/>
              </a:rPr>
              <a:t>Wikipedia</a:t>
            </a:r>
            <a:endParaRPr lang="en-SG" dirty="0"/>
          </a:p>
        </p:txBody>
      </p:sp>
      <p:pic>
        <p:nvPicPr>
          <p:cNvPr id="5" name="Picture 4">
            <a:extLst>
              <a:ext uri="{FF2B5EF4-FFF2-40B4-BE49-F238E27FC236}">
                <a16:creationId xmlns:a16="http://schemas.microsoft.com/office/drawing/2014/main" id="{7CDC7095-B554-4A81-8A3D-7F7A1357AA06}"/>
              </a:ext>
            </a:extLst>
          </p:cNvPr>
          <p:cNvPicPr>
            <a:picLocks noChangeAspect="1"/>
          </p:cNvPicPr>
          <p:nvPr/>
        </p:nvPicPr>
        <p:blipFill rotWithShape="1">
          <a:blip r:embed="rId9"/>
          <a:srcRect l="20684" t="14597" r="25474" b="9930"/>
          <a:stretch/>
        </p:blipFill>
        <p:spPr>
          <a:xfrm>
            <a:off x="10415177" y="439"/>
            <a:ext cx="1771579" cy="1396859"/>
          </a:xfrm>
          <a:prstGeom prst="rect">
            <a:avLst/>
          </a:prstGeom>
        </p:spPr>
      </p:pic>
    </p:spTree>
    <p:extLst>
      <p:ext uri="{BB962C8B-B14F-4D97-AF65-F5344CB8AC3E}">
        <p14:creationId xmlns:p14="http://schemas.microsoft.com/office/powerpoint/2010/main" val="1770029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Image result for iowa state university">
            <a:extLst>
              <a:ext uri="{FF2B5EF4-FFF2-40B4-BE49-F238E27FC236}">
                <a16:creationId xmlns:a16="http://schemas.microsoft.com/office/drawing/2014/main" id="{11370CE9-78F4-42C0-8AAF-F9BB4CD21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514" y="4427510"/>
            <a:ext cx="5561473" cy="2201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ream house ames iowa">
            <a:extLst>
              <a:ext uri="{FF2B5EF4-FFF2-40B4-BE49-F238E27FC236}">
                <a16:creationId xmlns:a16="http://schemas.microsoft.com/office/drawing/2014/main" id="{FB4DFD53-83F4-489A-859C-2F944F64E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687" y="4513961"/>
            <a:ext cx="3866860" cy="21710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house with swimming pool">
            <a:extLst>
              <a:ext uri="{FF2B5EF4-FFF2-40B4-BE49-F238E27FC236}">
                <a16:creationId xmlns:a16="http://schemas.microsoft.com/office/drawing/2014/main" id="{09CBD244-49C1-441F-B038-E6AA24E1B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285" y="1509064"/>
            <a:ext cx="3943374" cy="26648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house with big garage">
            <a:extLst>
              <a:ext uri="{FF2B5EF4-FFF2-40B4-BE49-F238E27FC236}">
                <a16:creationId xmlns:a16="http://schemas.microsoft.com/office/drawing/2014/main" id="{CD8F0AC2-57FF-46DC-AFA5-81D0CB7FE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873" y="1404663"/>
            <a:ext cx="4335198" cy="28882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AE82028-DD2A-41D8-9FF9-4666EB780DAB}"/>
              </a:ext>
            </a:extLst>
          </p:cNvPr>
          <p:cNvSpPr>
            <a:spLocks noGrp="1"/>
          </p:cNvSpPr>
          <p:nvPr>
            <p:ph type="title"/>
          </p:nvPr>
        </p:nvSpPr>
        <p:spPr/>
        <p:txBody>
          <a:bodyPr/>
          <a:lstStyle/>
          <a:p>
            <a:r>
              <a:rPr lang="en-SG" dirty="0"/>
              <a:t>Dream home</a:t>
            </a:r>
          </a:p>
        </p:txBody>
      </p:sp>
    </p:spTree>
    <p:extLst>
      <p:ext uri="{BB962C8B-B14F-4D97-AF65-F5344CB8AC3E}">
        <p14:creationId xmlns:p14="http://schemas.microsoft.com/office/powerpoint/2010/main" val="1652919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791D-83E2-470C-AA2B-A0311D0D9003}"/>
              </a:ext>
            </a:extLst>
          </p:cNvPr>
          <p:cNvSpPr>
            <a:spLocks noGrp="1"/>
          </p:cNvSpPr>
          <p:nvPr>
            <p:ph type="title"/>
          </p:nvPr>
        </p:nvSpPr>
        <p:spPr/>
        <p:txBody>
          <a:bodyPr/>
          <a:lstStyle/>
          <a:p>
            <a:r>
              <a:rPr lang="en-US" dirty="0"/>
              <a:t>What do Home Buyers look for?</a:t>
            </a:r>
            <a:endParaRPr lang="en-SG" dirty="0"/>
          </a:p>
        </p:txBody>
      </p:sp>
      <p:sp>
        <p:nvSpPr>
          <p:cNvPr id="3" name="Content Placeholder 2">
            <a:extLst>
              <a:ext uri="{FF2B5EF4-FFF2-40B4-BE49-F238E27FC236}">
                <a16:creationId xmlns:a16="http://schemas.microsoft.com/office/drawing/2014/main" id="{C56B0BEC-758D-4F96-BB96-CE116533E785}"/>
              </a:ext>
            </a:extLst>
          </p:cNvPr>
          <p:cNvSpPr>
            <a:spLocks noGrp="1"/>
          </p:cNvSpPr>
          <p:nvPr>
            <p:ph idx="1"/>
          </p:nvPr>
        </p:nvSpPr>
        <p:spPr/>
        <p:txBody>
          <a:bodyPr>
            <a:normAutofit fontScale="92500" lnSpcReduction="20000"/>
          </a:bodyPr>
          <a:lstStyle/>
          <a:p>
            <a:r>
              <a:rPr lang="en-US" dirty="0"/>
              <a:t>How big is the house?</a:t>
            </a:r>
          </a:p>
          <a:p>
            <a:r>
              <a:rPr lang="en-US" dirty="0"/>
              <a:t>How old is it?</a:t>
            </a:r>
          </a:p>
          <a:p>
            <a:r>
              <a:rPr lang="en-US" dirty="0"/>
              <a:t>What's the house condition? </a:t>
            </a:r>
          </a:p>
          <a:p>
            <a:r>
              <a:rPr lang="en-US" dirty="0"/>
              <a:t>How many bedrooms?</a:t>
            </a:r>
          </a:p>
          <a:p>
            <a:r>
              <a:rPr lang="en-US" dirty="0"/>
              <a:t>How many bathrooms?</a:t>
            </a:r>
          </a:p>
          <a:p>
            <a:r>
              <a:rPr lang="en-US" dirty="0"/>
              <a:t>How is the Kitchen&gt; -&gt; dummy from 'Kitchen Qual'</a:t>
            </a:r>
          </a:p>
          <a:p>
            <a:r>
              <a:rPr lang="en-US" dirty="0"/>
              <a:t>Is the basement finished?  </a:t>
            </a:r>
          </a:p>
          <a:p>
            <a:r>
              <a:rPr lang="en-US" dirty="0"/>
              <a:t>How big is the garage? </a:t>
            </a:r>
          </a:p>
          <a:p>
            <a:r>
              <a:rPr lang="en-US" dirty="0"/>
              <a:t>Does it near amenities/park/busy roads?</a:t>
            </a:r>
          </a:p>
          <a:p>
            <a:r>
              <a:rPr lang="en-SG" dirty="0"/>
              <a:t>Is the neighbourhood safe?</a:t>
            </a:r>
          </a:p>
        </p:txBody>
      </p:sp>
    </p:spTree>
    <p:extLst>
      <p:ext uri="{BB962C8B-B14F-4D97-AF65-F5344CB8AC3E}">
        <p14:creationId xmlns:p14="http://schemas.microsoft.com/office/powerpoint/2010/main" val="196968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19A5-5817-4E36-B391-4AF1E7E23CE9}"/>
              </a:ext>
            </a:extLst>
          </p:cNvPr>
          <p:cNvSpPr>
            <a:spLocks noGrp="1"/>
          </p:cNvSpPr>
          <p:nvPr>
            <p:ph type="title"/>
          </p:nvPr>
        </p:nvSpPr>
        <p:spPr>
          <a:xfrm>
            <a:off x="839788" y="365125"/>
            <a:ext cx="10460271" cy="1325563"/>
          </a:xfrm>
        </p:spPr>
        <p:txBody>
          <a:bodyPr>
            <a:normAutofit/>
          </a:bodyPr>
          <a:lstStyle/>
          <a:p>
            <a:r>
              <a:rPr lang="en-SG" sz="3600" dirty="0"/>
              <a:t>Possible Variables for consideration</a:t>
            </a:r>
          </a:p>
        </p:txBody>
      </p:sp>
      <p:sp>
        <p:nvSpPr>
          <p:cNvPr id="4" name="Text Placeholder 3">
            <a:extLst>
              <a:ext uri="{FF2B5EF4-FFF2-40B4-BE49-F238E27FC236}">
                <a16:creationId xmlns:a16="http://schemas.microsoft.com/office/drawing/2014/main" id="{519810E8-83C0-48A1-ADB1-E49CC4C267F6}"/>
              </a:ext>
            </a:extLst>
          </p:cNvPr>
          <p:cNvSpPr>
            <a:spLocks noGrp="1"/>
          </p:cNvSpPr>
          <p:nvPr>
            <p:ph type="body" idx="1"/>
          </p:nvPr>
        </p:nvSpPr>
        <p:spPr>
          <a:xfrm>
            <a:off x="839788" y="1199896"/>
            <a:ext cx="5157787" cy="823912"/>
          </a:xfrm>
        </p:spPr>
        <p:txBody>
          <a:bodyPr>
            <a:normAutofit lnSpcReduction="10000"/>
          </a:bodyPr>
          <a:lstStyle/>
          <a:p>
            <a:r>
              <a:rPr lang="en-SG" dirty="0"/>
              <a:t>About the Unit</a:t>
            </a:r>
          </a:p>
        </p:txBody>
      </p:sp>
      <p:sp>
        <p:nvSpPr>
          <p:cNvPr id="3" name="Content Placeholder 2">
            <a:extLst>
              <a:ext uri="{FF2B5EF4-FFF2-40B4-BE49-F238E27FC236}">
                <a16:creationId xmlns:a16="http://schemas.microsoft.com/office/drawing/2014/main" id="{050D1021-D9EE-44B4-A590-532C7DF59CED}"/>
              </a:ext>
            </a:extLst>
          </p:cNvPr>
          <p:cNvSpPr>
            <a:spLocks noGrp="1"/>
          </p:cNvSpPr>
          <p:nvPr>
            <p:ph sz="half" idx="2"/>
          </p:nvPr>
        </p:nvSpPr>
        <p:spPr>
          <a:xfrm>
            <a:off x="839788" y="2331820"/>
            <a:ext cx="5157787" cy="3684588"/>
          </a:xfrm>
        </p:spPr>
        <p:txBody>
          <a:bodyPr>
            <a:normAutofit fontScale="62500" lnSpcReduction="20000"/>
          </a:bodyPr>
          <a:lstStyle/>
          <a:p>
            <a:r>
              <a:rPr lang="en-SG" dirty="0"/>
              <a:t>Lot Size</a:t>
            </a:r>
          </a:p>
          <a:p>
            <a:r>
              <a:rPr lang="en-SG" dirty="0"/>
              <a:t>Total Living Space (above ground + base total/finished?)</a:t>
            </a:r>
          </a:p>
          <a:p>
            <a:r>
              <a:rPr lang="en-SG" dirty="0"/>
              <a:t>Condition of the house (Rating?)</a:t>
            </a:r>
          </a:p>
          <a:p>
            <a:r>
              <a:rPr lang="en-SG" dirty="0"/>
              <a:t>No of bedrooms</a:t>
            </a:r>
          </a:p>
          <a:p>
            <a:r>
              <a:rPr lang="en-SG" dirty="0"/>
              <a:t>No of bathrooms</a:t>
            </a:r>
          </a:p>
          <a:p>
            <a:r>
              <a:rPr lang="en-SG" dirty="0"/>
              <a:t>Kitchen condition/quality</a:t>
            </a:r>
          </a:p>
          <a:p>
            <a:r>
              <a:rPr lang="en-SG" dirty="0"/>
              <a:t>Garage size (how many cars)</a:t>
            </a:r>
          </a:p>
          <a:p>
            <a:r>
              <a:rPr lang="en-SG" dirty="0"/>
              <a:t>Basement: finished?</a:t>
            </a:r>
          </a:p>
          <a:p>
            <a:r>
              <a:rPr lang="en-SG" dirty="0"/>
              <a:t>Age of the house</a:t>
            </a:r>
          </a:p>
          <a:p>
            <a:r>
              <a:rPr lang="en-SG" dirty="0"/>
              <a:t>Condition of the house (structural materials, remodelling,)</a:t>
            </a:r>
          </a:p>
        </p:txBody>
      </p:sp>
      <p:sp>
        <p:nvSpPr>
          <p:cNvPr id="5" name="Text Placeholder 4">
            <a:extLst>
              <a:ext uri="{FF2B5EF4-FFF2-40B4-BE49-F238E27FC236}">
                <a16:creationId xmlns:a16="http://schemas.microsoft.com/office/drawing/2014/main" id="{4F5F08AF-6456-4A7D-B998-6047B2EEDA20}"/>
              </a:ext>
            </a:extLst>
          </p:cNvPr>
          <p:cNvSpPr>
            <a:spLocks noGrp="1"/>
          </p:cNvSpPr>
          <p:nvPr>
            <p:ph type="body" sz="quarter" idx="3"/>
          </p:nvPr>
        </p:nvSpPr>
        <p:spPr>
          <a:xfrm>
            <a:off x="6172200" y="1314196"/>
            <a:ext cx="5183188" cy="823912"/>
          </a:xfrm>
        </p:spPr>
        <p:txBody>
          <a:bodyPr>
            <a:normAutofit lnSpcReduction="10000"/>
          </a:bodyPr>
          <a:lstStyle/>
          <a:p>
            <a:r>
              <a:rPr lang="en-SG" dirty="0"/>
              <a:t>About the Surrounding </a:t>
            </a:r>
          </a:p>
          <a:p>
            <a:r>
              <a:rPr lang="en-SG" dirty="0"/>
              <a:t>(outside the unit)</a:t>
            </a:r>
          </a:p>
        </p:txBody>
      </p:sp>
      <p:sp>
        <p:nvSpPr>
          <p:cNvPr id="6" name="Content Placeholder 5">
            <a:extLst>
              <a:ext uri="{FF2B5EF4-FFF2-40B4-BE49-F238E27FC236}">
                <a16:creationId xmlns:a16="http://schemas.microsoft.com/office/drawing/2014/main" id="{526FAF4C-285C-4FE6-8B3E-CD1AE4A06432}"/>
              </a:ext>
            </a:extLst>
          </p:cNvPr>
          <p:cNvSpPr>
            <a:spLocks noGrp="1"/>
          </p:cNvSpPr>
          <p:nvPr>
            <p:ph sz="quarter" idx="4"/>
          </p:nvPr>
        </p:nvSpPr>
        <p:spPr>
          <a:xfrm>
            <a:off x="6172200" y="2331820"/>
            <a:ext cx="5183188" cy="4278530"/>
          </a:xfrm>
        </p:spPr>
        <p:txBody>
          <a:bodyPr>
            <a:normAutofit fontScale="62500" lnSpcReduction="20000"/>
          </a:bodyPr>
          <a:lstStyle/>
          <a:p>
            <a:r>
              <a:rPr lang="en-SG" dirty="0"/>
              <a:t>Location</a:t>
            </a:r>
          </a:p>
          <a:p>
            <a:r>
              <a:rPr lang="en-SG" dirty="0"/>
              <a:t>Easy access to amenities </a:t>
            </a:r>
          </a:p>
          <a:p>
            <a:r>
              <a:rPr lang="en-SG" dirty="0"/>
              <a:t>Easy access to main road</a:t>
            </a:r>
          </a:p>
          <a:p>
            <a:r>
              <a:rPr lang="en-SG" dirty="0"/>
              <a:t>Access to transportation </a:t>
            </a:r>
          </a:p>
          <a:p>
            <a:r>
              <a:rPr lang="en-SG" dirty="0"/>
              <a:t>Traffic flow</a:t>
            </a:r>
          </a:p>
          <a:p>
            <a:r>
              <a:rPr lang="en-SG" dirty="0"/>
              <a:t>Which neighbourhood </a:t>
            </a:r>
          </a:p>
          <a:p>
            <a:r>
              <a:rPr lang="en-SG" dirty="0"/>
              <a:t>Location within the neighbourhood</a:t>
            </a:r>
          </a:p>
        </p:txBody>
      </p:sp>
    </p:spTree>
    <p:extLst>
      <p:ext uri="{BB962C8B-B14F-4D97-AF65-F5344CB8AC3E}">
        <p14:creationId xmlns:p14="http://schemas.microsoft.com/office/powerpoint/2010/main" val="4192422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0B235-7791-4B12-A5B4-26B723CA3054}"/>
              </a:ext>
            </a:extLst>
          </p:cNvPr>
          <p:cNvSpPr>
            <a:spLocks noGrp="1"/>
          </p:cNvSpPr>
          <p:nvPr>
            <p:ph type="title"/>
          </p:nvPr>
        </p:nvSpPr>
        <p:spPr/>
        <p:txBody>
          <a:bodyPr/>
          <a:lstStyle/>
          <a:p>
            <a:r>
              <a:rPr lang="en-SG" dirty="0"/>
              <a:t>Ames Iowa Housing Data</a:t>
            </a:r>
          </a:p>
        </p:txBody>
      </p:sp>
      <p:sp>
        <p:nvSpPr>
          <p:cNvPr id="4" name="Content Placeholder 3">
            <a:extLst>
              <a:ext uri="{FF2B5EF4-FFF2-40B4-BE49-F238E27FC236}">
                <a16:creationId xmlns:a16="http://schemas.microsoft.com/office/drawing/2014/main" id="{27F92BFC-6138-4AB4-9F30-C2D21263423F}"/>
              </a:ext>
            </a:extLst>
          </p:cNvPr>
          <p:cNvSpPr>
            <a:spLocks noGrp="1"/>
          </p:cNvSpPr>
          <p:nvPr>
            <p:ph idx="1"/>
          </p:nvPr>
        </p:nvSpPr>
        <p:spPr/>
        <p:txBody>
          <a:bodyPr>
            <a:normAutofit/>
          </a:bodyPr>
          <a:lstStyle/>
          <a:p>
            <a:r>
              <a:rPr lang="en-US" sz="2400" dirty="0"/>
              <a:t>Totally </a:t>
            </a:r>
            <a:r>
              <a:rPr lang="en-US" sz="2400" b="1" dirty="0">
                <a:solidFill>
                  <a:schemeClr val="accent1"/>
                </a:solidFill>
              </a:rPr>
              <a:t>2930</a:t>
            </a:r>
            <a:r>
              <a:rPr lang="en-US" sz="2400" dirty="0"/>
              <a:t> sales transactions of individual residential property in Ames, Iowa from 2006 to 2010</a:t>
            </a:r>
          </a:p>
          <a:p>
            <a:r>
              <a:rPr lang="en-US" sz="2400" dirty="0"/>
              <a:t>Each transaction contains </a:t>
            </a:r>
            <a:r>
              <a:rPr lang="en-US" sz="2400" b="1" dirty="0">
                <a:solidFill>
                  <a:schemeClr val="accent1"/>
                </a:solidFill>
              </a:rPr>
              <a:t>81</a:t>
            </a:r>
            <a:r>
              <a:rPr lang="en-US" sz="2400" dirty="0"/>
              <a:t> variables describing the quality and quantity of many physical attributes of the property</a:t>
            </a:r>
          </a:p>
          <a:p>
            <a:r>
              <a:rPr lang="en-US" sz="2400" dirty="0"/>
              <a:t>The sales records came in two files</a:t>
            </a:r>
          </a:p>
          <a:p>
            <a:pPr marL="914400" lvl="1" indent="-457200">
              <a:buFont typeface="+mj-lt"/>
              <a:buAutoNum type="arabicPeriod"/>
            </a:pPr>
            <a:r>
              <a:rPr lang="en-US" sz="2000" dirty="0"/>
              <a:t>train.csv -- contains 2051 rows and 81 columns for training purpose</a:t>
            </a:r>
          </a:p>
          <a:p>
            <a:pPr marL="914400" lvl="1" indent="-457200">
              <a:buFont typeface="+mj-lt"/>
              <a:buAutoNum type="arabicPeriod"/>
            </a:pPr>
            <a:r>
              <a:rPr lang="en-US" sz="2000" dirty="0"/>
              <a:t>test.csv -- contains 879 rows and 80 columns for testing.</a:t>
            </a:r>
            <a:endParaRPr lang="en-SG" sz="2000" dirty="0"/>
          </a:p>
        </p:txBody>
      </p:sp>
      <p:pic>
        <p:nvPicPr>
          <p:cNvPr id="3" name="Picture 2">
            <a:extLst>
              <a:ext uri="{FF2B5EF4-FFF2-40B4-BE49-F238E27FC236}">
                <a16:creationId xmlns:a16="http://schemas.microsoft.com/office/drawing/2014/main" id="{B64A2EB8-5CB4-4BEF-945C-9307E32DB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65" y="4157216"/>
            <a:ext cx="4051177" cy="2700784"/>
          </a:xfrm>
          <a:prstGeom prst="rect">
            <a:avLst/>
          </a:prstGeom>
        </p:spPr>
      </p:pic>
      <p:sp>
        <p:nvSpPr>
          <p:cNvPr id="5" name="TextBox 4">
            <a:extLst>
              <a:ext uri="{FF2B5EF4-FFF2-40B4-BE49-F238E27FC236}">
                <a16:creationId xmlns:a16="http://schemas.microsoft.com/office/drawing/2014/main" id="{5292623F-637D-492F-AD8A-7E3F3470EC62}"/>
              </a:ext>
            </a:extLst>
          </p:cNvPr>
          <p:cNvSpPr txBox="1"/>
          <p:nvPr/>
        </p:nvSpPr>
        <p:spPr>
          <a:xfrm>
            <a:off x="5610687" y="11603439"/>
            <a:ext cx="184731" cy="369332"/>
          </a:xfrm>
          <a:prstGeom prst="rect">
            <a:avLst/>
          </a:prstGeom>
          <a:noFill/>
        </p:spPr>
        <p:txBody>
          <a:bodyPr wrap="none" rtlCol="0">
            <a:spAutoFit/>
          </a:bodyPr>
          <a:lstStyle/>
          <a:p>
            <a:endParaRPr lang="en-SG" dirty="0"/>
          </a:p>
        </p:txBody>
      </p:sp>
      <p:sp>
        <p:nvSpPr>
          <p:cNvPr id="7" name="Rectangle 1">
            <a:extLst>
              <a:ext uri="{FF2B5EF4-FFF2-40B4-BE49-F238E27FC236}">
                <a16:creationId xmlns:a16="http://schemas.microsoft.com/office/drawing/2014/main" id="{4FBF6FF4-285E-4A2B-B1BC-18061959676E}"/>
              </a:ext>
            </a:extLst>
          </p:cNvPr>
          <p:cNvSpPr>
            <a:spLocks noChangeArrowheads="1"/>
          </p:cNvSpPr>
          <p:nvPr/>
        </p:nvSpPr>
        <p:spPr bwMode="auto">
          <a:xfrm>
            <a:off x="9952978" y="4526548"/>
            <a:ext cx="1703403" cy="67710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100" dirty="0">
                <a:solidFill>
                  <a:srgbClr val="000000"/>
                </a:solidFill>
                <a:latin typeface="Courier New" panose="02070309020205020404" pitchFamily="49" charset="0"/>
              </a:rPr>
              <a:t>Min:    $ 12789.0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urier New" panose="02070309020205020404" pitchFamily="49" charset="0"/>
              </a:rPr>
              <a:t>Mean:   $183847.0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urier New" panose="02070309020205020404" pitchFamily="49" charset="0"/>
              </a:rPr>
              <a:t>Median: $</a:t>
            </a:r>
            <a:r>
              <a:rPr kumimoji="0" lang="en-US" altLang="en-US" sz="1100" b="0" i="0" u="none" strike="noStrike" cap="none" normalizeH="0" baseline="0" dirty="0">
                <a:ln>
                  <a:noFill/>
                </a:ln>
                <a:solidFill>
                  <a:srgbClr val="000000"/>
                </a:solidFill>
                <a:effectLst/>
                <a:latin typeface="Courier New" panose="02070309020205020404" pitchFamily="49" charset="0"/>
              </a:rPr>
              <a:t>164900.0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urier New" panose="02070309020205020404" pitchFamily="49" charset="0"/>
              </a:rPr>
              <a:t>Max:    $611657.0</a:t>
            </a:r>
            <a:r>
              <a:rPr kumimoji="0" lang="en-US" altLang="en-US" sz="10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28155CC1-AFDE-4AA2-BC9D-76359A9554AE}"/>
              </a:ext>
            </a:extLst>
          </p:cNvPr>
          <p:cNvSpPr txBox="1"/>
          <p:nvPr/>
        </p:nvSpPr>
        <p:spPr>
          <a:xfrm>
            <a:off x="9293157" y="4106744"/>
            <a:ext cx="2039341" cy="369332"/>
          </a:xfrm>
          <a:prstGeom prst="rect">
            <a:avLst/>
          </a:prstGeom>
          <a:noFill/>
        </p:spPr>
        <p:txBody>
          <a:bodyPr wrap="none" rtlCol="0">
            <a:spAutoFit/>
          </a:bodyPr>
          <a:lstStyle/>
          <a:p>
            <a:r>
              <a:rPr lang="en-SG" dirty="0"/>
              <a:t>Ames Housing Price</a:t>
            </a:r>
          </a:p>
        </p:txBody>
      </p:sp>
    </p:spTree>
    <p:extLst>
      <p:ext uri="{BB962C8B-B14F-4D97-AF65-F5344CB8AC3E}">
        <p14:creationId xmlns:p14="http://schemas.microsoft.com/office/powerpoint/2010/main" val="2354728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79AC-3923-4B63-8F55-7C3FAB81762E}"/>
              </a:ext>
            </a:extLst>
          </p:cNvPr>
          <p:cNvSpPr>
            <a:spLocks noGrp="1"/>
          </p:cNvSpPr>
          <p:nvPr>
            <p:ph type="title"/>
          </p:nvPr>
        </p:nvSpPr>
        <p:spPr/>
        <p:txBody>
          <a:bodyPr/>
          <a:lstStyle/>
          <a:p>
            <a:r>
              <a:rPr lang="en-SG" dirty="0"/>
              <a:t>Data Cleaning and Exploratory Analysis</a:t>
            </a:r>
          </a:p>
        </p:txBody>
      </p:sp>
      <p:pic>
        <p:nvPicPr>
          <p:cNvPr id="4" name="Picture 3">
            <a:extLst>
              <a:ext uri="{FF2B5EF4-FFF2-40B4-BE49-F238E27FC236}">
                <a16:creationId xmlns:a16="http://schemas.microsoft.com/office/drawing/2014/main" id="{04D54376-562C-4515-84AC-C150EC58E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356" y="4419532"/>
            <a:ext cx="2971593" cy="1981062"/>
          </a:xfrm>
          <a:prstGeom prst="rect">
            <a:avLst/>
          </a:prstGeom>
        </p:spPr>
      </p:pic>
      <p:sp>
        <p:nvSpPr>
          <p:cNvPr id="20" name="Content Placeholder 19">
            <a:extLst>
              <a:ext uri="{FF2B5EF4-FFF2-40B4-BE49-F238E27FC236}">
                <a16:creationId xmlns:a16="http://schemas.microsoft.com/office/drawing/2014/main" id="{2AD1F3F1-2748-4388-B481-5697CD88A18C}"/>
              </a:ext>
            </a:extLst>
          </p:cNvPr>
          <p:cNvSpPr>
            <a:spLocks noGrp="1"/>
          </p:cNvSpPr>
          <p:nvPr>
            <p:ph idx="1"/>
          </p:nvPr>
        </p:nvSpPr>
        <p:spPr>
          <a:xfrm>
            <a:off x="765048" y="1550415"/>
            <a:ext cx="8074981" cy="4351338"/>
          </a:xfrm>
        </p:spPr>
        <p:txBody>
          <a:bodyPr>
            <a:normAutofit fontScale="92500" lnSpcReduction="20000"/>
          </a:bodyPr>
          <a:lstStyle/>
          <a:p>
            <a:pPr marL="514350" indent="-514350">
              <a:buAutoNum type="arabicPeriod"/>
            </a:pPr>
            <a:r>
              <a:rPr lang="en-SG" dirty="0"/>
              <a:t>Missing data was treated – there are 2 types of missing data</a:t>
            </a:r>
          </a:p>
          <a:p>
            <a:pPr marL="971550" lvl="1" indent="-514350">
              <a:buAutoNum type="arabicPeriod"/>
            </a:pPr>
            <a:r>
              <a:rPr lang="en-SG" dirty="0"/>
              <a:t>Missing due to feature not available on the property, these entries were given a lowest numeric value when the feature is rating encoded.  For example: </a:t>
            </a:r>
          </a:p>
          <a:p>
            <a:pPr lvl="2"/>
            <a:r>
              <a:rPr lang="en-SG" dirty="0"/>
              <a:t>Garage Quality</a:t>
            </a:r>
          </a:p>
          <a:p>
            <a:pPr lvl="2"/>
            <a:r>
              <a:rPr lang="en-SG" dirty="0"/>
              <a:t>Fireplace Quality</a:t>
            </a:r>
          </a:p>
          <a:p>
            <a:pPr marL="971550" lvl="1" indent="-514350">
              <a:buAutoNum type="arabicPeriod"/>
            </a:pPr>
            <a:r>
              <a:rPr lang="en-SG" dirty="0"/>
              <a:t>Missing due to other reasons</a:t>
            </a:r>
          </a:p>
          <a:p>
            <a:pPr marL="1428750" lvl="2" indent="-514350">
              <a:buAutoNum type="arabicPeriod"/>
            </a:pPr>
            <a:r>
              <a:rPr lang="en-SG" dirty="0"/>
              <a:t>Columns with &gt;80% missing data were removed</a:t>
            </a:r>
          </a:p>
          <a:p>
            <a:pPr marL="1428750" lvl="2" indent="-514350">
              <a:buAutoNum type="arabicPeriod"/>
            </a:pPr>
            <a:r>
              <a:rPr lang="en-SG" dirty="0"/>
              <a:t>Columns with &lt; 3% missing: entries were removed</a:t>
            </a:r>
          </a:p>
          <a:p>
            <a:pPr marL="1428750" lvl="2" indent="-514350">
              <a:buAutoNum type="arabicPeriod"/>
            </a:pPr>
            <a:r>
              <a:rPr lang="en-SG" dirty="0"/>
              <a:t>Others: mean or mode value was </a:t>
            </a:r>
            <a:r>
              <a:rPr lang="en-SG" dirty="0" err="1"/>
              <a:t>imputated</a:t>
            </a:r>
            <a:endParaRPr lang="en-SG" dirty="0"/>
          </a:p>
          <a:p>
            <a:pPr marL="514350" indent="-514350">
              <a:buAutoNum type="arabicPeriod"/>
            </a:pPr>
            <a:r>
              <a:rPr lang="en-SG" dirty="0"/>
              <a:t>Abnormal observations were also addressed, </a:t>
            </a:r>
          </a:p>
          <a:p>
            <a:pPr lvl="1"/>
            <a:r>
              <a:rPr lang="en-SG" dirty="0"/>
              <a:t>for example: very large house sold for very low price were removed, as transaction like this doesn’t represent a normal transaction, but their presence would skew the model.</a:t>
            </a:r>
          </a:p>
          <a:p>
            <a:pPr marL="0" indent="0">
              <a:buNone/>
            </a:pPr>
            <a:endParaRPr lang="en-SG" dirty="0"/>
          </a:p>
          <a:p>
            <a:pPr marL="514350" indent="-514350">
              <a:buAutoNum type="arabicPeriod"/>
            </a:pPr>
            <a:endParaRPr lang="en-SG" dirty="0"/>
          </a:p>
        </p:txBody>
      </p:sp>
      <p:pic>
        <p:nvPicPr>
          <p:cNvPr id="22" name="Picture 21">
            <a:extLst>
              <a:ext uri="{FF2B5EF4-FFF2-40B4-BE49-F238E27FC236}">
                <a16:creationId xmlns:a16="http://schemas.microsoft.com/office/drawing/2014/main" id="{D8B1AB9E-7C3F-423E-838C-7CB51078C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354" y="1447937"/>
            <a:ext cx="2971595" cy="1981063"/>
          </a:xfrm>
          <a:prstGeom prst="rect">
            <a:avLst/>
          </a:prstGeom>
        </p:spPr>
      </p:pic>
      <p:sp>
        <p:nvSpPr>
          <p:cNvPr id="23" name="TextBox 22">
            <a:extLst>
              <a:ext uri="{FF2B5EF4-FFF2-40B4-BE49-F238E27FC236}">
                <a16:creationId xmlns:a16="http://schemas.microsoft.com/office/drawing/2014/main" id="{CE6E7D40-DBF7-41BC-81C2-D170E151D23F}"/>
              </a:ext>
            </a:extLst>
          </p:cNvPr>
          <p:cNvSpPr txBox="1"/>
          <p:nvPr/>
        </p:nvSpPr>
        <p:spPr>
          <a:xfrm>
            <a:off x="8742788" y="3429000"/>
            <a:ext cx="3538728" cy="523220"/>
          </a:xfrm>
          <a:prstGeom prst="rect">
            <a:avLst/>
          </a:prstGeom>
          <a:noFill/>
        </p:spPr>
        <p:txBody>
          <a:bodyPr wrap="square" rtlCol="0">
            <a:spAutoFit/>
          </a:bodyPr>
          <a:lstStyle/>
          <a:p>
            <a:pPr algn="ctr"/>
            <a:r>
              <a:rPr lang="en-SG" sz="1400" dirty="0"/>
              <a:t>Missing Garage Quality, but area value is 0, indicating the property doesn’t have a garage</a:t>
            </a:r>
          </a:p>
        </p:txBody>
      </p:sp>
      <p:sp>
        <p:nvSpPr>
          <p:cNvPr id="24" name="Oval 23">
            <a:extLst>
              <a:ext uri="{FF2B5EF4-FFF2-40B4-BE49-F238E27FC236}">
                <a16:creationId xmlns:a16="http://schemas.microsoft.com/office/drawing/2014/main" id="{8AD217A6-2FCC-4A85-8600-D6004441BD02}"/>
              </a:ext>
            </a:extLst>
          </p:cNvPr>
          <p:cNvSpPr/>
          <p:nvPr/>
        </p:nvSpPr>
        <p:spPr>
          <a:xfrm>
            <a:off x="11240625" y="5534820"/>
            <a:ext cx="644149" cy="448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EF8EA96F-9AB0-4540-A007-4FD33A1075FA}"/>
              </a:ext>
            </a:extLst>
          </p:cNvPr>
          <p:cNvSpPr txBox="1"/>
          <p:nvPr/>
        </p:nvSpPr>
        <p:spPr>
          <a:xfrm>
            <a:off x="10168128" y="6400594"/>
            <a:ext cx="922881" cy="369332"/>
          </a:xfrm>
          <a:prstGeom prst="rect">
            <a:avLst/>
          </a:prstGeom>
          <a:noFill/>
        </p:spPr>
        <p:txBody>
          <a:bodyPr wrap="none" rtlCol="0">
            <a:spAutoFit/>
          </a:bodyPr>
          <a:lstStyle/>
          <a:p>
            <a:r>
              <a:rPr lang="en-SG" dirty="0"/>
              <a:t>Outliers</a:t>
            </a:r>
          </a:p>
        </p:txBody>
      </p:sp>
    </p:spTree>
    <p:extLst>
      <p:ext uri="{BB962C8B-B14F-4D97-AF65-F5344CB8AC3E}">
        <p14:creationId xmlns:p14="http://schemas.microsoft.com/office/powerpoint/2010/main" val="210733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4F128-8C43-4EC5-9E63-1FCDCD0BF311}"/>
              </a:ext>
            </a:extLst>
          </p:cNvPr>
          <p:cNvSpPr>
            <a:spLocks noGrp="1"/>
          </p:cNvSpPr>
          <p:nvPr>
            <p:ph type="title"/>
          </p:nvPr>
        </p:nvSpPr>
        <p:spPr/>
        <p:txBody>
          <a:bodyPr/>
          <a:lstStyle/>
          <a:p>
            <a:r>
              <a:rPr lang="en-SG" dirty="0"/>
              <a:t>Procedure</a:t>
            </a:r>
          </a:p>
        </p:txBody>
      </p:sp>
      <p:sp>
        <p:nvSpPr>
          <p:cNvPr id="3" name="Content Placeholder 2">
            <a:extLst>
              <a:ext uri="{FF2B5EF4-FFF2-40B4-BE49-F238E27FC236}">
                <a16:creationId xmlns:a16="http://schemas.microsoft.com/office/drawing/2014/main" id="{2B0684AA-D891-4539-B596-6720DF091B3C}"/>
              </a:ext>
            </a:extLst>
          </p:cNvPr>
          <p:cNvSpPr>
            <a:spLocks noGrp="1"/>
          </p:cNvSpPr>
          <p:nvPr>
            <p:ph idx="1"/>
          </p:nvPr>
        </p:nvSpPr>
        <p:spPr>
          <a:xfrm>
            <a:off x="838200" y="1535837"/>
            <a:ext cx="10515600" cy="4641126"/>
          </a:xfrm>
        </p:spPr>
        <p:txBody>
          <a:bodyPr>
            <a:normAutofit fontScale="92500" lnSpcReduction="20000"/>
          </a:bodyPr>
          <a:lstStyle/>
          <a:p>
            <a:r>
              <a:rPr lang="en-SG" dirty="0"/>
              <a:t>Feature selection</a:t>
            </a:r>
          </a:p>
          <a:p>
            <a:pPr lvl="1"/>
            <a:r>
              <a:rPr lang="en-SG" dirty="0"/>
              <a:t>Common Sense: </a:t>
            </a:r>
          </a:p>
          <a:p>
            <a:pPr lvl="2"/>
            <a:r>
              <a:rPr lang="en-SG" dirty="0"/>
              <a:t>16 features were selected, and used as baseline</a:t>
            </a:r>
          </a:p>
          <a:p>
            <a:pPr lvl="1"/>
            <a:r>
              <a:rPr lang="en-SG" dirty="0"/>
              <a:t>Correction and heatmap results</a:t>
            </a:r>
          </a:p>
          <a:p>
            <a:pPr lvl="2"/>
            <a:r>
              <a:rPr lang="en-SG" dirty="0"/>
              <a:t>30 features were finalized</a:t>
            </a:r>
          </a:p>
          <a:p>
            <a:r>
              <a:rPr lang="en-SG" dirty="0"/>
              <a:t>Standard Scaling</a:t>
            </a:r>
          </a:p>
          <a:p>
            <a:r>
              <a:rPr lang="en-SG" dirty="0"/>
              <a:t>Modelling</a:t>
            </a:r>
          </a:p>
          <a:p>
            <a:pPr lvl="1"/>
            <a:r>
              <a:rPr lang="en-US" dirty="0"/>
              <a:t>Linear Regression</a:t>
            </a:r>
          </a:p>
          <a:p>
            <a:pPr lvl="1"/>
            <a:r>
              <a:rPr lang="en-US" dirty="0"/>
              <a:t>Lasso Regression</a:t>
            </a:r>
          </a:p>
          <a:p>
            <a:pPr lvl="1"/>
            <a:r>
              <a:rPr lang="en-US" dirty="0"/>
              <a:t>Ridge Regression</a:t>
            </a:r>
          </a:p>
          <a:p>
            <a:pPr lvl="1"/>
            <a:r>
              <a:rPr lang="en-US" dirty="0" err="1"/>
              <a:t>ElasticNet</a:t>
            </a:r>
            <a:r>
              <a:rPr lang="en-US" dirty="0"/>
              <a:t> Regression</a:t>
            </a:r>
          </a:p>
          <a:p>
            <a:r>
              <a:rPr lang="en-SG" dirty="0"/>
              <a:t>Results Evaluation</a:t>
            </a:r>
          </a:p>
          <a:p>
            <a:pPr lvl="1"/>
            <a:r>
              <a:rPr lang="en-SG" dirty="0"/>
              <a:t>R2 score</a:t>
            </a:r>
          </a:p>
          <a:p>
            <a:pPr lvl="1"/>
            <a:r>
              <a:rPr lang="en-SG" dirty="0"/>
              <a:t>Residual plot</a:t>
            </a:r>
          </a:p>
          <a:p>
            <a:pPr lvl="1"/>
            <a:endParaRPr lang="en-SG" dirty="0"/>
          </a:p>
          <a:p>
            <a:pPr lvl="1"/>
            <a:endParaRPr lang="en-SG" dirty="0"/>
          </a:p>
        </p:txBody>
      </p:sp>
    </p:spTree>
    <p:extLst>
      <p:ext uri="{BB962C8B-B14F-4D97-AF65-F5344CB8AC3E}">
        <p14:creationId xmlns:p14="http://schemas.microsoft.com/office/powerpoint/2010/main" val="3856440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5787</TotalTime>
  <Words>818</Words>
  <Application>Microsoft Office PowerPoint</Application>
  <PresentationFormat>Widescreen</PresentationFormat>
  <Paragraphs>113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Courier New</vt:lpstr>
      <vt:lpstr>Office Theme</vt:lpstr>
      <vt:lpstr>Predicting Housing Price using Regression methods</vt:lpstr>
      <vt:lpstr>Problem Statement</vt:lpstr>
      <vt:lpstr>Ames IOWA</vt:lpstr>
      <vt:lpstr>Dream home</vt:lpstr>
      <vt:lpstr>What do Home Buyers look for?</vt:lpstr>
      <vt:lpstr>Possible Variables for consideration</vt:lpstr>
      <vt:lpstr>Ames Iowa Housing Data</vt:lpstr>
      <vt:lpstr>Data Cleaning and Exploratory Analysis</vt:lpstr>
      <vt:lpstr>Procedure</vt:lpstr>
      <vt:lpstr>Results</vt:lpstr>
      <vt:lpstr>PowerPoint Presentation</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Dawn LUN</dc:creator>
  <cp:lastModifiedBy>Dawn LUN</cp:lastModifiedBy>
  <cp:revision>26</cp:revision>
  <dcterms:created xsi:type="dcterms:W3CDTF">2020-01-12T16:24:33Z</dcterms:created>
  <dcterms:modified xsi:type="dcterms:W3CDTF">2020-01-18T15:56:17Z</dcterms:modified>
</cp:coreProperties>
</file>